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8" r:id="rId3"/>
    <p:sldId id="289" r:id="rId4"/>
    <p:sldId id="293" r:id="rId5"/>
    <p:sldId id="292" r:id="rId6"/>
    <p:sldId id="291" r:id="rId7"/>
    <p:sldId id="294" r:id="rId8"/>
    <p:sldId id="295" r:id="rId9"/>
    <p:sldId id="296" r:id="rId10"/>
    <p:sldId id="297" r:id="rId11"/>
    <p:sldId id="298" r:id="rId12"/>
    <p:sldId id="310" r:id="rId13"/>
    <p:sldId id="308" r:id="rId14"/>
    <p:sldId id="307" r:id="rId15"/>
    <p:sldId id="306" r:id="rId16"/>
    <p:sldId id="305" r:id="rId17"/>
    <p:sldId id="304" r:id="rId18"/>
    <p:sldId id="303" r:id="rId19"/>
    <p:sldId id="302" r:id="rId20"/>
    <p:sldId id="301" r:id="rId21"/>
    <p:sldId id="300" r:id="rId22"/>
    <p:sldId id="29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9A273-F027-AC48-8718-36AA238B4F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794C07-71ED-2040-9834-185A35FA91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91A44-33FF-7142-872A-935457E44F37}"/>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5" name="Footer Placeholder 4">
            <a:extLst>
              <a:ext uri="{FF2B5EF4-FFF2-40B4-BE49-F238E27FC236}">
                <a16:creationId xmlns:a16="http://schemas.microsoft.com/office/drawing/2014/main" id="{6C168B9C-F71A-A442-9AB1-E5D1AED370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F92EA7-BCC9-2A4F-9BA2-8982CD6ACE81}"/>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38552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C3EC4-C074-2643-B8AA-7275024060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C70A37-FBF7-8041-8E91-BBBDB168D6D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695C5D-6C9D-1E4A-BE6E-3E50FA8EDA78}"/>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5" name="Footer Placeholder 4">
            <a:extLst>
              <a:ext uri="{FF2B5EF4-FFF2-40B4-BE49-F238E27FC236}">
                <a16:creationId xmlns:a16="http://schemas.microsoft.com/office/drawing/2014/main" id="{AEB3F105-F257-1B45-B888-4DC3D577B0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897B3-7F65-714A-B0F6-C00DAB2FF672}"/>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2292061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A5CC5E-D26A-2B4C-9BEA-E1DDB80BC8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E7D104-10A3-7B44-80C3-695E042F7A5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B19994-6BA0-D34B-94B4-E0ED30ABD2F2}"/>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5" name="Footer Placeholder 4">
            <a:extLst>
              <a:ext uri="{FF2B5EF4-FFF2-40B4-BE49-F238E27FC236}">
                <a16:creationId xmlns:a16="http://schemas.microsoft.com/office/drawing/2014/main" id="{3A15322E-0C9B-C740-9412-1785DCEEA2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BE3A7B-E1C3-ED4E-A583-4040596AFA2F}"/>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195277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0C192-7A45-A24F-B512-A1E219C3EC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F36BEA-37E8-1C49-8A9A-3CF935B7AF7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898F9C-4D11-914A-BE8E-3CF8B5D42B3D}"/>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5" name="Footer Placeholder 4">
            <a:extLst>
              <a:ext uri="{FF2B5EF4-FFF2-40B4-BE49-F238E27FC236}">
                <a16:creationId xmlns:a16="http://schemas.microsoft.com/office/drawing/2014/main" id="{0511BCF1-CF91-7240-8A6B-1581CCC84C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878398-7456-9D4D-8B53-6BAA630DA401}"/>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16553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67B38-7F01-A344-9E9E-4C74F60E06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ACE56A-703F-514D-8A18-1A093C53C4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188F327-D894-ED40-925D-DB5D7F2A445A}"/>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5" name="Footer Placeholder 4">
            <a:extLst>
              <a:ext uri="{FF2B5EF4-FFF2-40B4-BE49-F238E27FC236}">
                <a16:creationId xmlns:a16="http://schemas.microsoft.com/office/drawing/2014/main" id="{7F863B8C-9FC1-EA4A-A91B-A9A66255AC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4C8C53-66B2-9C4F-8F9E-12CD4555FD12}"/>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2977405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E1A63-0D97-044E-897F-687201CAC8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8002AF-A602-C644-BA72-24B48AD5B1F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5C89FA-A1F8-504E-9BA7-6ACF7746D3D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C9E32A-0DEA-1247-A855-EADEFF6D0345}"/>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6" name="Footer Placeholder 5">
            <a:extLst>
              <a:ext uri="{FF2B5EF4-FFF2-40B4-BE49-F238E27FC236}">
                <a16:creationId xmlns:a16="http://schemas.microsoft.com/office/drawing/2014/main" id="{CA11F24A-B80C-A64F-BEF0-A371C00539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29F4B4-E910-7B46-8BC0-F6F73080F3F1}"/>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616539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DD7AE-108E-8040-BD4D-DCEA169CC7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29D35DE-1EE1-9846-BADB-C4DC2FBE40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1A06717-3DD7-A849-A3C7-ECC1DA59103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6F2177-8242-7C4A-A73C-E1D4B084AC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8245C19-A641-A048-ABB8-F3B9250C048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BF64B6-B007-3B4C-B08A-92231694A03F}"/>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8" name="Footer Placeholder 7">
            <a:extLst>
              <a:ext uri="{FF2B5EF4-FFF2-40B4-BE49-F238E27FC236}">
                <a16:creationId xmlns:a16="http://schemas.microsoft.com/office/drawing/2014/main" id="{78AB8DFF-381E-944C-9BF9-D4E6AE513F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8BE2FE-6011-9A43-99AB-D5FB05D442AC}"/>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1055255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BA24D-936A-504D-AFA2-C01EE8FDD7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AE04B0-B024-4A41-864D-798A6B7BAF99}"/>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4" name="Footer Placeholder 3">
            <a:extLst>
              <a:ext uri="{FF2B5EF4-FFF2-40B4-BE49-F238E27FC236}">
                <a16:creationId xmlns:a16="http://schemas.microsoft.com/office/drawing/2014/main" id="{63EB517D-56DE-2344-9FA3-0020409AFE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75F46B-F268-B74C-B222-29C4F03AF1B9}"/>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575985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69A09B-D4DB-3046-AAB5-478B90C25656}"/>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3" name="Footer Placeholder 2">
            <a:extLst>
              <a:ext uri="{FF2B5EF4-FFF2-40B4-BE49-F238E27FC236}">
                <a16:creationId xmlns:a16="http://schemas.microsoft.com/office/drawing/2014/main" id="{8FE276E7-D279-F847-8DED-743A7091BC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6361D19-131B-FB4D-939B-F27F7555BCD5}"/>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35050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B759D-26B4-654C-82F3-9D1AF7EEED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36EE57E-4FDB-574A-90C6-A0535105E6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FAEB5D4-5EDD-2F46-B25B-9A77D8F1D6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FA74941-41B8-9045-898A-7373E81F5B79}"/>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6" name="Footer Placeholder 5">
            <a:extLst>
              <a:ext uri="{FF2B5EF4-FFF2-40B4-BE49-F238E27FC236}">
                <a16:creationId xmlns:a16="http://schemas.microsoft.com/office/drawing/2014/main" id="{D4CA5903-9576-6D4D-B575-889B0DDE1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309FDB-1375-F640-BE29-BFB2D979B684}"/>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1676786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76F83-A2FC-544D-9FE1-5A9234577D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0318B1-AFC1-FA43-9968-C61CB940C6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F177BA-2A20-4442-8F9D-C4AC59B9E4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B1C2AD-B534-CC49-A010-A46009C74728}"/>
              </a:ext>
            </a:extLst>
          </p:cNvPr>
          <p:cNvSpPr>
            <a:spLocks noGrp="1"/>
          </p:cNvSpPr>
          <p:nvPr>
            <p:ph type="dt" sz="half" idx="10"/>
          </p:nvPr>
        </p:nvSpPr>
        <p:spPr/>
        <p:txBody>
          <a:bodyPr/>
          <a:lstStyle/>
          <a:p>
            <a:fld id="{B625953D-AAC3-604E-82C0-143FF67210E3}" type="datetimeFigureOut">
              <a:rPr lang="en-US" smtClean="0"/>
              <a:t>7/29/2021</a:t>
            </a:fld>
            <a:endParaRPr lang="en-US"/>
          </a:p>
        </p:txBody>
      </p:sp>
      <p:sp>
        <p:nvSpPr>
          <p:cNvPr id="6" name="Footer Placeholder 5">
            <a:extLst>
              <a:ext uri="{FF2B5EF4-FFF2-40B4-BE49-F238E27FC236}">
                <a16:creationId xmlns:a16="http://schemas.microsoft.com/office/drawing/2014/main" id="{7FE4214C-0A23-2340-B48B-737F2DD5E4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90E373-99C3-8243-B7F0-383F32C5276B}"/>
              </a:ext>
            </a:extLst>
          </p:cNvPr>
          <p:cNvSpPr>
            <a:spLocks noGrp="1"/>
          </p:cNvSpPr>
          <p:nvPr>
            <p:ph type="sldNum" sz="quarter" idx="12"/>
          </p:nvPr>
        </p:nvSpPr>
        <p:spPr/>
        <p:txBody>
          <a:bodyPr/>
          <a:lstStyle/>
          <a:p>
            <a:fld id="{6425D6BA-976B-0648-96DD-6F1C594ABDB8}" type="slidenum">
              <a:rPr lang="en-US" smtClean="0"/>
              <a:t>‹#›</a:t>
            </a:fld>
            <a:endParaRPr lang="en-US"/>
          </a:p>
        </p:txBody>
      </p:sp>
    </p:spTree>
    <p:extLst>
      <p:ext uri="{BB962C8B-B14F-4D97-AF65-F5344CB8AC3E}">
        <p14:creationId xmlns:p14="http://schemas.microsoft.com/office/powerpoint/2010/main" val="3635810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676A13-BF79-0244-9756-23DC02B6A3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8BD07E-846F-6B4B-BE5A-820703F2A4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F044BA-DBF3-C641-83BB-BB7DC781CF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5953D-AAC3-604E-82C0-143FF67210E3}" type="datetimeFigureOut">
              <a:rPr lang="en-US" smtClean="0"/>
              <a:t>7/29/2021</a:t>
            </a:fld>
            <a:endParaRPr lang="en-US"/>
          </a:p>
        </p:txBody>
      </p:sp>
      <p:sp>
        <p:nvSpPr>
          <p:cNvPr id="5" name="Footer Placeholder 4">
            <a:extLst>
              <a:ext uri="{FF2B5EF4-FFF2-40B4-BE49-F238E27FC236}">
                <a16:creationId xmlns:a16="http://schemas.microsoft.com/office/drawing/2014/main" id="{8F885801-7B9E-174E-9684-3C4D3AD67B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0C01A0-9637-754B-9135-9D09E31B4C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25D6BA-976B-0648-96DD-6F1C594ABDB8}" type="slidenum">
              <a:rPr lang="en-US" smtClean="0"/>
              <a:t>‹#›</a:t>
            </a:fld>
            <a:endParaRPr lang="en-US"/>
          </a:p>
        </p:txBody>
      </p:sp>
    </p:spTree>
    <p:extLst>
      <p:ext uri="{BB962C8B-B14F-4D97-AF65-F5344CB8AC3E}">
        <p14:creationId xmlns:p14="http://schemas.microsoft.com/office/powerpoint/2010/main" val="34824647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438150" y="2812835"/>
            <a:ext cx="6424612" cy="1384995"/>
          </a:xfrm>
          <a:prstGeom prst="rect">
            <a:avLst/>
          </a:prstGeom>
          <a:noFill/>
        </p:spPr>
        <p:txBody>
          <a:bodyPr wrap="square" rtlCol="0">
            <a:spAutoFit/>
          </a:bodyPr>
          <a:lstStyle/>
          <a:p>
            <a:pPr lvl="0"/>
            <a:r>
              <a:rPr lang="en-US" sz="2800" b="1" dirty="0">
                <a:solidFill>
                  <a:srgbClr val="2D2D61"/>
                </a:solidFill>
                <a:latin typeface="Moderat Medium" pitchFamily="2" charset="77"/>
              </a:rPr>
              <a:t>Launch of Africa-led Events </a:t>
            </a:r>
            <a:r>
              <a:rPr lang="en-GB" sz="2800" dirty="0">
                <a:solidFill>
                  <a:srgbClr val="2D2D61"/>
                </a:solidFill>
                <a:latin typeface="Moderat Medium" pitchFamily="2" charset="77"/>
              </a:rPr>
              <a:t>: </a:t>
            </a:r>
            <a:r>
              <a:rPr lang="en-US" sz="2800" dirty="0">
                <a:solidFill>
                  <a:srgbClr val="2D2D61"/>
                </a:solidFill>
                <a:latin typeface="Moderat Medium" pitchFamily="2" charset="77"/>
              </a:rPr>
              <a:t>Profiling global impacts and upscaling opportunities for climate research in Africa</a:t>
            </a:r>
            <a:endParaRPr kumimoji="0" lang="en-US" sz="2800" b="0" i="0" u="none" strike="noStrike" kern="1200" cap="none" spc="0" normalizeH="0" baseline="0" noProof="0" dirty="0">
              <a:ln>
                <a:noFill/>
              </a:ln>
              <a:solidFill>
                <a:srgbClr val="2D2D61"/>
              </a:solidFill>
              <a:effectLst/>
              <a:uLnTx/>
              <a:uFillTx/>
              <a:latin typeface="Moderat Medium" pitchFamily="2" charset="77"/>
              <a:ea typeface="+mn-ea"/>
              <a:cs typeface="+mn-cs"/>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05075" y="253110"/>
            <a:ext cx="2946796" cy="1072352"/>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13818" y="293903"/>
            <a:ext cx="4358599" cy="914400"/>
          </a:xfrm>
          <a:prstGeom prst="rect">
            <a:avLst/>
          </a:prstGeom>
        </p:spPr>
      </p:pic>
      <p:sp>
        <p:nvSpPr>
          <p:cNvPr id="2" name="TextBox 1">
            <a:extLst>
              <a:ext uri="{FF2B5EF4-FFF2-40B4-BE49-F238E27FC236}">
                <a16:creationId xmlns:a16="http://schemas.microsoft.com/office/drawing/2014/main" id="{1A2AD5B9-F5B9-4C39-9D9D-93A7201AA4A6}"/>
              </a:ext>
            </a:extLst>
          </p:cNvPr>
          <p:cNvSpPr txBox="1"/>
          <p:nvPr/>
        </p:nvSpPr>
        <p:spPr>
          <a:xfrm>
            <a:off x="681038" y="4687129"/>
            <a:ext cx="5662611" cy="461665"/>
          </a:xfrm>
          <a:prstGeom prst="rect">
            <a:avLst/>
          </a:prstGeom>
          <a:noFill/>
        </p:spPr>
        <p:txBody>
          <a:bodyPr wrap="square" rtlCol="0">
            <a:spAutoFit/>
          </a:bodyPr>
          <a:lstStyle/>
          <a:p>
            <a:r>
              <a:rPr lang="en-GB" sz="2400" dirty="0">
                <a:solidFill>
                  <a:schemeClr val="accent1">
                    <a:lumMod val="50000"/>
                  </a:schemeClr>
                </a:solidFill>
              </a:rPr>
              <a:t>29</a:t>
            </a:r>
            <a:r>
              <a:rPr lang="en-GB" sz="2400" baseline="30000" dirty="0">
                <a:solidFill>
                  <a:schemeClr val="accent1">
                    <a:lumMod val="50000"/>
                  </a:schemeClr>
                </a:solidFill>
              </a:rPr>
              <a:t>th</a:t>
            </a:r>
            <a:r>
              <a:rPr lang="en-GB" sz="2400" dirty="0">
                <a:solidFill>
                  <a:schemeClr val="accent1">
                    <a:lumMod val="50000"/>
                  </a:schemeClr>
                </a:solidFill>
              </a:rPr>
              <a:t> July 2021, 14:00 – 16:30hrs (EAT)</a:t>
            </a:r>
          </a:p>
        </p:txBody>
      </p:sp>
      <p:pic>
        <p:nvPicPr>
          <p:cNvPr id="8" name="Picture 7" descr="Logo&#10;&#10;Description automatically generated">
            <a:extLst>
              <a:ext uri="{FF2B5EF4-FFF2-40B4-BE49-F238E27FC236}">
                <a16:creationId xmlns:a16="http://schemas.microsoft.com/office/drawing/2014/main" id="{F618477D-9984-4F7D-9C71-C643F312D02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6" name="TextBox 15">
            <a:extLst>
              <a:ext uri="{FF2B5EF4-FFF2-40B4-BE49-F238E27FC236}">
                <a16:creationId xmlns:a16="http://schemas.microsoft.com/office/drawing/2014/main" id="{36CD7B0B-0A74-4264-A565-41F49365D54E}"/>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
        <p:nvSpPr>
          <p:cNvPr id="14" name="TextBox 13">
            <a:extLst>
              <a:ext uri="{FF2B5EF4-FFF2-40B4-BE49-F238E27FC236}">
                <a16:creationId xmlns:a16="http://schemas.microsoft.com/office/drawing/2014/main" id="{BA328021-90A6-4BC8-A553-0D157FAD5F53}"/>
              </a:ext>
            </a:extLst>
          </p:cNvPr>
          <p:cNvSpPr txBox="1"/>
          <p:nvPr/>
        </p:nvSpPr>
        <p:spPr>
          <a:xfrm>
            <a:off x="438150" y="1869095"/>
            <a:ext cx="8172450" cy="584775"/>
          </a:xfrm>
          <a:prstGeom prst="rect">
            <a:avLst/>
          </a:prstGeom>
          <a:noFill/>
        </p:spPr>
        <p:txBody>
          <a:bodyPr wrap="square" rtlCol="0">
            <a:spAutoFit/>
          </a:bodyPr>
          <a:lstStyle/>
          <a:p>
            <a:r>
              <a:rPr lang="en-GB" sz="3200" b="1" dirty="0">
                <a:solidFill>
                  <a:srgbClr val="2D2D61"/>
                </a:solidFill>
                <a:latin typeface="Moderat Medium" pitchFamily="2" charset="77"/>
              </a:rPr>
              <a:t>COP26 Adaptation and Resilience Events </a:t>
            </a:r>
            <a:r>
              <a:rPr lang="en-US" sz="3200" b="1" dirty="0">
                <a:solidFill>
                  <a:srgbClr val="2D2D61"/>
                </a:solidFill>
                <a:latin typeface="Moderat Medium" pitchFamily="2" charset="77"/>
              </a:rPr>
              <a:t>Series</a:t>
            </a:r>
            <a:endParaRPr lang="en-KE" sz="3200" dirty="0"/>
          </a:p>
        </p:txBody>
      </p:sp>
    </p:spTree>
    <p:extLst>
      <p:ext uri="{BB962C8B-B14F-4D97-AF65-F5344CB8AC3E}">
        <p14:creationId xmlns:p14="http://schemas.microsoft.com/office/powerpoint/2010/main" val="3015853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661101" y="2602129"/>
            <a:ext cx="6588365" cy="164660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Break out Groups: </a:t>
            </a:r>
            <a:r>
              <a:rPr kumimoji="0" lang="en-US" sz="3200" i="0" u="none" strike="noStrike" kern="1200" cap="none" spc="0" normalizeH="0" baseline="0" noProof="0" dirty="0">
                <a:ln>
                  <a:noFill/>
                </a:ln>
                <a:solidFill>
                  <a:srgbClr val="2D2D61"/>
                </a:solidFill>
                <a:effectLst/>
                <a:uLnTx/>
                <a:uFillTx/>
                <a:latin typeface="Moderat Medium" pitchFamily="2" charset="77"/>
                <a:ea typeface="+mn-ea"/>
                <a:cs typeface="+mn-cs"/>
              </a:rPr>
              <a:t>Key Questions for the ten (10) break-out rooms </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DAD90A09-FD6D-41E5-B303-08F798A4410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33F836B7-7150-4876-8D20-7BAF938BFBCD}"/>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3619865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337251" y="1825399"/>
            <a:ext cx="6588365" cy="493981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2D2D61"/>
                </a:solidFill>
                <a:effectLst/>
                <a:uLnTx/>
                <a:uFillTx/>
                <a:latin typeface="Moderat Medium" pitchFamily="2" charset="77"/>
                <a:ea typeface="+mn-ea"/>
                <a:cs typeface="+mn-cs"/>
              </a:rPr>
              <a:t>Group 1: Academia (Q 1&amp;2)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2D2D61"/>
                </a:solidFill>
                <a:effectLst/>
                <a:uLnTx/>
                <a:uFillTx/>
                <a:latin typeface="Moderat Medium" pitchFamily="2" charset="77"/>
                <a:ea typeface="+mn-ea"/>
                <a:cs typeface="+mn-cs"/>
              </a:rPr>
              <a:t>Q1: What are the major adaptation research gaps in Africa and what research is needed to respond to the adaptation gap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2D2D61"/>
                </a:solidFill>
                <a:effectLst/>
                <a:uLnTx/>
                <a:uFillTx/>
                <a:latin typeface="Moderat Medium" pitchFamily="2" charset="77"/>
                <a:ea typeface="+mn-ea"/>
                <a:cs typeface="+mn-cs"/>
              </a:rPr>
              <a:t>Q2: What examples are there of transformative adaptation research enabling action through addressing social justice, capacity building and governance? And why are these considered transformative i.e., what is considered transformative in an Africa context?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rPr>
              <a:t>Moderator: Dr Beth Tennyson – Centre for Global Equality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rPr>
              <a:t>Rapporteur: Dr Joel Onyango – ARIN Fellow </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AD5A3F4D-FF09-493C-BB4F-B8A34528C39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B7C3C1A2-F5F0-40F1-8AEA-24714BDFE6DD}"/>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129905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346776" y="1721074"/>
            <a:ext cx="6588365" cy="41395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2D2D61"/>
                </a:solidFill>
                <a:effectLst/>
                <a:uLnTx/>
                <a:uFillTx/>
                <a:latin typeface="Moderat Medium" pitchFamily="2" charset="77"/>
                <a:ea typeface="+mn-ea"/>
                <a:cs typeface="+mn-cs"/>
              </a:rPr>
              <a:t>Group 2: Academia (Q 2&amp;1)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2D2D61"/>
                </a:solidFill>
                <a:effectLst/>
                <a:uLnTx/>
                <a:uFillTx/>
                <a:latin typeface="Moderat Medium" pitchFamily="2" charset="77"/>
                <a:ea typeface="+mn-ea"/>
                <a:cs typeface="+mn-cs"/>
              </a:rPr>
              <a:t>Q2: What examples are there of transformative adaptation research enabling action through addressing social justice, capacity building and governance? And why are these considered transformative i.e., what is considered transformative in an Africa context?</a:t>
            </a:r>
            <a:endParaRPr kumimoji="0" lang="en-US" sz="21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2D2D61"/>
                </a:solidFill>
                <a:effectLst/>
                <a:uLnTx/>
                <a:uFillTx/>
                <a:latin typeface="Moderat Medium" pitchFamily="2" charset="77"/>
                <a:ea typeface="+mn-ea"/>
                <a:cs typeface="+mn-cs"/>
              </a:rPr>
              <a:t>Q1: What are the major adaptation research gaps in Africa and what research is needed to respond to the adaptation gap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1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Moderator:  Professor Felix </a:t>
            </a:r>
            <a:r>
              <a:rPr kumimoji="0" lang="en-US" sz="1600" b="1" i="0" u="none" strike="noStrike" kern="1200" cap="none" spc="0" normalizeH="0" baseline="0" noProof="0" dirty="0" err="1">
                <a:ln>
                  <a:noFill/>
                </a:ln>
                <a:solidFill>
                  <a:srgbClr val="2D2D61"/>
                </a:solidFill>
                <a:effectLst/>
                <a:uLnTx/>
                <a:uFillTx/>
                <a:latin typeface="Moderat Medium" pitchFamily="2" charset="77"/>
                <a:ea typeface="+mn-ea"/>
                <a:cs typeface="+mn-cs"/>
              </a:rPr>
              <a:t>Kalaba</a:t>
            </a:r>
            <a:r>
              <a:rPr lang="en-US" sz="1600" b="1" dirty="0">
                <a:solidFill>
                  <a:srgbClr val="2D2D61"/>
                </a:solidFill>
                <a:latin typeface="Moderat Medium" pitchFamily="2" charset="77"/>
              </a:rPr>
              <a:t>, </a:t>
            </a: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ARIN focal point Southern Africa Region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Rapporteur: Dr Godwin </a:t>
            </a:r>
            <a:r>
              <a:rPr kumimoji="0" lang="en-US" sz="1600" b="1" i="0" u="none" strike="noStrike" kern="1200" cap="none" spc="0" normalizeH="0" baseline="0" noProof="0" dirty="0" err="1">
                <a:ln>
                  <a:noFill/>
                </a:ln>
                <a:solidFill>
                  <a:srgbClr val="2D2D61"/>
                </a:solidFill>
                <a:effectLst/>
                <a:uLnTx/>
                <a:uFillTx/>
                <a:latin typeface="Moderat Medium" pitchFamily="2" charset="77"/>
                <a:ea typeface="+mn-ea"/>
                <a:cs typeface="+mn-cs"/>
              </a:rPr>
              <a:t>Opinde</a:t>
            </a:r>
            <a:r>
              <a:rPr lang="en-US" sz="1600" b="1" dirty="0">
                <a:solidFill>
                  <a:srgbClr val="2D2D61"/>
                </a:solidFill>
                <a:latin typeface="Moderat Medium" pitchFamily="2" charset="77"/>
              </a:rPr>
              <a:t>, </a:t>
            </a: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ARIN Fellow </a:t>
            </a: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D140BF40-7D6C-4C7F-8592-7DD7FEA0194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9674896B-AA58-496F-8FB9-9AE2CABF953F}"/>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1457208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337251" y="1757602"/>
            <a:ext cx="6588365" cy="44627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rPr>
              <a:t>Group 3: Academia (Q 2&amp;4)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Q2: What examples are there of transformative adaptation research enabling action through addressing social justice, capacity building and governance? And why are these considered transformative i.e., what is considered transformative in an Africa context?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Q4: Evidence shows that Africa is registering relatively low presence at the global UNFCCC climate action platforms such as the Global Climate Action Portal (see here: https://climateaction.unfccc.int/). How can we best profile adaptation research and actions taking place in various African countries to the global scale? And what support is required to achieve this?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Moderator: Dr Sarah Webb - Associate Director, UKRI-NERC International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Rapporteur: Louise </a:t>
            </a:r>
            <a:r>
              <a:rPr kumimoji="0" lang="en-US" sz="1600" b="1" i="0" u="none" strike="noStrike" kern="1200" cap="none" spc="0" normalizeH="0" baseline="0" noProof="0" dirty="0" err="1">
                <a:ln>
                  <a:noFill/>
                </a:ln>
                <a:solidFill>
                  <a:srgbClr val="2D2D61"/>
                </a:solidFill>
                <a:effectLst/>
                <a:uLnTx/>
                <a:uFillTx/>
                <a:latin typeface="Moderat Medium" pitchFamily="2" charset="77"/>
                <a:ea typeface="+mn-ea"/>
                <a:cs typeface="+mn-cs"/>
              </a:rPr>
              <a:t>Hosegood</a:t>
            </a: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 - International Programme Manager, UKRI-NERC</a:t>
            </a: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EEA67C80-D217-4B71-9465-529A0EC4F3A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7D66ED06-CFD7-4241-816A-03FC1F0C9581}"/>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4244115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247373" y="1695788"/>
            <a:ext cx="6606473"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rPr>
              <a:t>Group 4: Academia (Q 4&amp;2)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Q4: Evidence shows that Africa is registering relatively low presence at the global UNFCCC climate action platforms such as the Global Climate Action Portal (see here: https://climateaction.unfccc.int/). How can we best profile adaptation research and actions taking place in various African countries to the global scale? And what support is required to achieve this?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Q2: What examples are there of transformative adaptation research enabling action through addressing social justice, capacity building and governance? And why are these considered transformative i.e., what is considered transformative in an Africa context?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rgbClr val="2D2D61"/>
              </a:solidFill>
              <a:latin typeface="Moderat Medium" pitchFamily="2" charset="77"/>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Moderator: Professor Andrew Collins, </a:t>
            </a:r>
            <a:r>
              <a:rPr kumimoji="0" lang="en-US" sz="1600" b="1" i="0" u="none" strike="noStrike" kern="1200" cap="none" spc="0" normalizeH="0" baseline="0" noProof="0" dirty="0" err="1">
                <a:ln>
                  <a:noFill/>
                </a:ln>
                <a:solidFill>
                  <a:srgbClr val="2D2D61"/>
                </a:solidFill>
                <a:effectLst/>
                <a:uLnTx/>
                <a:uFillTx/>
                <a:latin typeface="Moderat Medium" pitchFamily="2" charset="77"/>
                <a:ea typeface="+mn-ea"/>
                <a:cs typeface="+mn-cs"/>
              </a:rPr>
              <a:t>Northumbria</a:t>
            </a: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 University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Rapporteur: Heather Alford - GCRF Challenge Manager, UKRI-BBSRC</a:t>
            </a: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83360C3C-B9F5-458F-9A88-631A4B02E2E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CAA42A04-70B1-4DC2-8FD2-3F7A43927583}"/>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3570498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327726" y="1784692"/>
            <a:ext cx="6588365"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rPr>
              <a:t>Group 5: Academia (Q 3&amp;2)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Q3: What forms of partnerships are required to achieve these transformations? How best should the UK engage African researchers and policy makers in the in pursuing these transformative opportunities? How has COVID-19 and the resultant shifts in UK funding affected adaptation research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Q2: What examples are there of transformative adaptation research enabling action through addressing social justice, capacity building and governance? And why are these considered transformative i.e., what is considered transformative in an Africa context?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Moderator: Sarah Blackburn - GCRF Challenge Manager, UKRI-NERC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Rapporteur: Laura Scott, UK Collaborative on Development Research (UKCDR)</a:t>
            </a: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CE46EA89-F5E9-4A64-8A95-5BC856AC875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9DE13056-4E79-4C6C-A47A-73F752BA72DC}"/>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825614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247373" y="1678590"/>
            <a:ext cx="6677635" cy="473975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2D2D61"/>
                </a:solidFill>
                <a:effectLst/>
                <a:uLnTx/>
                <a:uFillTx/>
                <a:latin typeface="Moderat Medium" pitchFamily="2" charset="77"/>
                <a:ea typeface="+mn-ea"/>
                <a:cs typeface="+mn-cs"/>
              </a:rPr>
              <a:t>Group 6: Business/Industry/Funders (Q 1&amp;3)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2D2D61"/>
                </a:solidFill>
                <a:effectLst/>
                <a:uLnTx/>
                <a:uFillTx/>
                <a:latin typeface="Moderat Medium" pitchFamily="2" charset="77"/>
                <a:ea typeface="+mn-ea"/>
                <a:cs typeface="+mn-cs"/>
              </a:rPr>
              <a:t>Q1: What are the major adaptation research gaps in Africa and what research is needed to respond to the adaptation gap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2D2D61"/>
                </a:solidFill>
                <a:effectLst/>
                <a:uLnTx/>
                <a:uFillTx/>
                <a:latin typeface="Moderat Medium" pitchFamily="2" charset="77"/>
                <a:ea typeface="+mn-ea"/>
                <a:cs typeface="+mn-cs"/>
              </a:rPr>
              <a:t>Q3: What forms of partnerships are required to achieve these transformations? How best should the UK engage African researchers and policy makers in the in pursuing these transformative opportunities? How has COVID-19 and the resultant shifts in UK funding affected adaptation research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1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Moderators: Professor Rosalinda Cornforth- Director, Walker Institute, University of Reading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Rapporteur: Ms. Nora Ndege- ARIN Fellow</a:t>
            </a: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7A7402C7-E60A-4DFD-A1B2-BD147C8BAC0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A0973816-7DF1-4351-B170-18AF06B59E3A}"/>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259972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96314"/>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293034" y="1504942"/>
            <a:ext cx="6854386" cy="53860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rPr>
              <a:t>Group 7: Government (Q 4&amp;3)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Q4: Evidence shows that Africa is registering relatively low presence at the global UNFCCC climate action platforms such as the Global Climate Action Portal (see here: https://climateaction.unfccc.int/). How can we best profile adaptation research and actions taking place in various African countries to the global scale? And what support is required to achieve this?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Q3: What forms of partnerships are required to achieve these transformations? How best should the UK engage African researchers and policy makers in the in pursuing these transformative opportunities? How has COVID-19 and the resultant shifts in UK funding affected adaptation research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Moderator: Professor </a:t>
            </a:r>
            <a:r>
              <a:rPr kumimoji="0" lang="en-US" sz="1600" b="1" i="0" u="none" strike="noStrike" kern="1200" cap="none" spc="0" normalizeH="0" baseline="0" noProof="0" dirty="0" err="1">
                <a:ln>
                  <a:noFill/>
                </a:ln>
                <a:solidFill>
                  <a:srgbClr val="2D2D61"/>
                </a:solidFill>
                <a:effectLst/>
                <a:uLnTx/>
                <a:uFillTx/>
                <a:latin typeface="Moderat Medium" pitchFamily="2" charset="77"/>
                <a:ea typeface="+mn-ea"/>
                <a:cs typeface="+mn-cs"/>
              </a:rPr>
              <a:t>Saleemul</a:t>
            </a: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 Huq - International Centre for Climate Change and Development (ICAAD)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Rapporteur: Mr. Charles Tonui – ARIN Fellow </a:t>
            </a:r>
            <a:endParaRPr kumimoji="0" lang="en-US" sz="11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BD06628D-CF38-4448-9A44-8447A4EDD07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88A024F1-B312-449B-8883-89A5C4F568A5}"/>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1041836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328862" y="1623970"/>
            <a:ext cx="7038944" cy="509370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2D2D61"/>
                </a:solidFill>
                <a:effectLst/>
                <a:uLnTx/>
                <a:uFillTx/>
                <a:latin typeface="Moderat Medium" pitchFamily="2" charset="77"/>
                <a:ea typeface="+mn-ea"/>
                <a:cs typeface="+mn-cs"/>
              </a:rPr>
              <a:t>Group 8: Government (Q 3&amp;4)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2D2D61"/>
                </a:solidFill>
                <a:effectLst/>
                <a:uLnTx/>
                <a:uFillTx/>
                <a:latin typeface="Moderat Medium" pitchFamily="2" charset="77"/>
                <a:ea typeface="+mn-ea"/>
                <a:cs typeface="+mn-cs"/>
              </a:rPr>
              <a:t>Q3: What forms of partnerships are required to achieve these transformations? How best should the UK engage African researchers and policy makers in the in pursuing these transformative opportunities? How has COVID-19 and the resultant shifts in UK funding affected adaptation research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2D2D61"/>
                </a:solidFill>
                <a:effectLst/>
                <a:uLnTx/>
                <a:uFillTx/>
                <a:latin typeface="Moderat Medium" pitchFamily="2" charset="77"/>
                <a:ea typeface="+mn-ea"/>
                <a:cs typeface="+mn-cs"/>
              </a:rPr>
              <a:t>Q4: Evidence shows that Africa is registering relatively low presence at the global UNFCCC climate action platforms such as the Global Climate Action Portal (see here: https://climateaction.unfccc.int/). How can we best profile adaptation research and actions taking place in various African countries to the global scale? And what support is required to achieve this?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•Moderator:  Mr. Kennedy Mbeva, ARIN Deputy Convener.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•Rapporteur: Dr George </a:t>
            </a:r>
            <a:r>
              <a:rPr kumimoji="0" lang="en-US" sz="1600" b="1" i="0" u="none" strike="noStrike" kern="1200" cap="none" spc="0" normalizeH="0" baseline="0" noProof="0" dirty="0" err="1">
                <a:ln>
                  <a:noFill/>
                </a:ln>
                <a:solidFill>
                  <a:srgbClr val="2D2D61"/>
                </a:solidFill>
                <a:effectLst/>
                <a:uLnTx/>
                <a:uFillTx/>
                <a:latin typeface="Moderat Medium" pitchFamily="2" charset="77"/>
                <a:ea typeface="+mn-ea"/>
                <a:cs typeface="+mn-cs"/>
              </a:rPr>
              <a:t>Mwaniki</a:t>
            </a:r>
            <a:r>
              <a:rPr lang="en-US" sz="1600" b="1" dirty="0">
                <a:solidFill>
                  <a:srgbClr val="2D2D61"/>
                </a:solidFill>
                <a:latin typeface="Moderat Medium" pitchFamily="2" charset="77"/>
              </a:rPr>
              <a:t>,</a:t>
            </a: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 World Resource Institute </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025ED1F4-6FAD-44C7-9B41-65011EF3D64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710BEAFF-7566-4A01-BDB9-AFA9B5102357}"/>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2188765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2687"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318201" y="1678590"/>
            <a:ext cx="6588365" cy="427809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rPr>
              <a:t>Group 9: NGO/Charity &amp; Public Sector (Q 3&amp;1)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Q3: What forms of partnerships are required to achieve these transformations? How best should the UK engage African researchers and policy makers in the in pursuing these transformative opportunities? How has COVID-19 and the resultant shifts in UK funding affected adaptation research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D2D61"/>
                </a:solidFill>
                <a:effectLst/>
                <a:uLnTx/>
                <a:uFillTx/>
                <a:latin typeface="Moderat Medium" pitchFamily="2" charset="77"/>
                <a:ea typeface="+mn-ea"/>
                <a:cs typeface="+mn-cs"/>
              </a:rPr>
              <a:t>Q1: What are the major adaptation research gaps in Africa and what research is needed to respond to the adaptation gap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Moderator: Dr Albert Arhin – ARIN Focal Point West Africa Region.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Rapporteur: </a:t>
            </a:r>
            <a:r>
              <a:rPr kumimoji="0" lang="en-US" sz="1600" b="1" i="0" u="none" strike="noStrike" kern="1200" cap="none" spc="0" normalizeH="0" baseline="0" noProof="0" dirty="0" err="1">
                <a:ln>
                  <a:noFill/>
                </a:ln>
                <a:solidFill>
                  <a:srgbClr val="2D2D61"/>
                </a:solidFill>
                <a:effectLst/>
                <a:uLnTx/>
                <a:uFillTx/>
                <a:latin typeface="Moderat Medium" pitchFamily="2" charset="77"/>
                <a:ea typeface="+mn-ea"/>
                <a:cs typeface="+mn-cs"/>
              </a:rPr>
              <a:t>Mr</a:t>
            </a: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 Michael Boulle - African Climate &amp; Development Initiative (ACDI), University of Cape Town (UCT) in South Africa</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9595F4E1-B0A3-4792-A134-8DD15D324AB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27281265-C476-4441-8335-0131B914A25B}"/>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790735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770939" y="1765581"/>
            <a:ext cx="6588365" cy="4062651"/>
          </a:xfrm>
          <a:prstGeom prst="rect">
            <a:avLst/>
          </a:prstGeom>
          <a:noFill/>
        </p:spPr>
        <p:txBody>
          <a:bodyPr wrap="square" rtlCol="0">
            <a:spAutoFit/>
          </a:bodyPr>
          <a:lstStyle/>
          <a:p>
            <a:pPr lvl="0">
              <a:spcBef>
                <a:spcPts val="600"/>
              </a:spcBef>
              <a:spcAft>
                <a:spcPts val="600"/>
              </a:spcAft>
            </a:pPr>
            <a:r>
              <a:rPr lang="en-GB" sz="3000" b="1" dirty="0">
                <a:solidFill>
                  <a:srgbClr val="2D2D61"/>
                </a:solidFill>
                <a:latin typeface="Moderat Medium" pitchFamily="2" charset="77"/>
              </a:rPr>
              <a:t>      Agenda:</a:t>
            </a:r>
          </a:p>
          <a:p>
            <a:pPr marL="457200" lvl="0" indent="-457200">
              <a:spcBef>
                <a:spcPts val="600"/>
              </a:spcBef>
              <a:spcAft>
                <a:spcPts val="600"/>
              </a:spcAft>
              <a:buFont typeface="Courier New" panose="02070309020205020404" pitchFamily="49" charset="0"/>
              <a:buChar char="o"/>
            </a:pPr>
            <a:r>
              <a:rPr lang="en-GB" sz="2800" dirty="0">
                <a:solidFill>
                  <a:schemeClr val="accent1">
                    <a:lumMod val="50000"/>
                  </a:schemeClr>
                </a:solidFill>
                <a:effectLst/>
                <a:latin typeface="Moderat Medium"/>
                <a:ea typeface="Calibri" panose="020F0502020204030204" pitchFamily="34" charset="0"/>
              </a:rPr>
              <a:t>Welcome and Housekeeping </a:t>
            </a:r>
          </a:p>
          <a:p>
            <a:pPr marL="457200" lvl="0" indent="-457200">
              <a:spcBef>
                <a:spcPts val="600"/>
              </a:spcBef>
              <a:spcAft>
                <a:spcPts val="600"/>
              </a:spcAft>
              <a:buFont typeface="Courier New" panose="02070309020205020404" pitchFamily="49" charset="0"/>
              <a:buChar char="o"/>
            </a:pPr>
            <a:r>
              <a:rPr lang="en-US" sz="2800" dirty="0">
                <a:solidFill>
                  <a:schemeClr val="accent1">
                    <a:lumMod val="50000"/>
                  </a:schemeClr>
                </a:solidFill>
                <a:latin typeface="Moderat Medium"/>
              </a:rPr>
              <a:t>Keynote Opening Remarks </a:t>
            </a:r>
          </a:p>
          <a:p>
            <a:pPr marL="457200" lvl="0" indent="-457200">
              <a:spcBef>
                <a:spcPts val="600"/>
              </a:spcBef>
              <a:spcAft>
                <a:spcPts val="600"/>
              </a:spcAft>
              <a:buFont typeface="Courier New" panose="02070309020205020404" pitchFamily="49" charset="0"/>
              <a:buChar char="o"/>
            </a:pPr>
            <a:r>
              <a:rPr lang="en-US" sz="2800" dirty="0">
                <a:solidFill>
                  <a:schemeClr val="accent1">
                    <a:lumMod val="50000"/>
                  </a:schemeClr>
                </a:solidFill>
                <a:latin typeface="Moderat Medium"/>
              </a:rPr>
              <a:t>Panel Discussion </a:t>
            </a:r>
          </a:p>
          <a:p>
            <a:pPr marL="457200" lvl="0" indent="-457200">
              <a:spcBef>
                <a:spcPts val="600"/>
              </a:spcBef>
              <a:spcAft>
                <a:spcPts val="600"/>
              </a:spcAft>
              <a:buFont typeface="Courier New" panose="02070309020205020404" pitchFamily="49" charset="0"/>
              <a:buChar char="o"/>
            </a:pPr>
            <a:r>
              <a:rPr lang="en-US" sz="2800" dirty="0">
                <a:solidFill>
                  <a:schemeClr val="accent1">
                    <a:lumMod val="50000"/>
                  </a:schemeClr>
                </a:solidFill>
                <a:latin typeface="Moderat Medium"/>
              </a:rPr>
              <a:t>Break-out Groups</a:t>
            </a:r>
          </a:p>
          <a:p>
            <a:pPr marL="457200" lvl="0" indent="-457200">
              <a:spcBef>
                <a:spcPts val="600"/>
              </a:spcBef>
              <a:spcAft>
                <a:spcPts val="600"/>
              </a:spcAft>
              <a:buFont typeface="Courier New" panose="02070309020205020404" pitchFamily="49" charset="0"/>
              <a:buChar char="o"/>
            </a:pPr>
            <a:r>
              <a:rPr lang="fr-FR" sz="2800" dirty="0" err="1">
                <a:solidFill>
                  <a:schemeClr val="accent1">
                    <a:lumMod val="50000"/>
                  </a:schemeClr>
                </a:solidFill>
                <a:latin typeface="Moderat Medium"/>
              </a:rPr>
              <a:t>Plenary</a:t>
            </a:r>
            <a:r>
              <a:rPr lang="fr-FR" sz="2800" dirty="0">
                <a:solidFill>
                  <a:schemeClr val="accent1">
                    <a:lumMod val="50000"/>
                  </a:schemeClr>
                </a:solidFill>
                <a:latin typeface="Moderat Medium"/>
              </a:rPr>
              <a:t> report back</a:t>
            </a:r>
          </a:p>
          <a:p>
            <a:pPr marL="457200" lvl="0" indent="-457200">
              <a:spcBef>
                <a:spcPts val="600"/>
              </a:spcBef>
              <a:spcAft>
                <a:spcPts val="600"/>
              </a:spcAft>
              <a:buFont typeface="Courier New" panose="02070309020205020404" pitchFamily="49" charset="0"/>
              <a:buChar char="o"/>
            </a:pPr>
            <a:r>
              <a:rPr lang="fr-FR" sz="2800" dirty="0">
                <a:solidFill>
                  <a:schemeClr val="accent1">
                    <a:lumMod val="50000"/>
                  </a:schemeClr>
                </a:solidFill>
                <a:latin typeface="Moderat Medium"/>
              </a:rPr>
              <a:t> </a:t>
            </a:r>
            <a:r>
              <a:rPr lang="en-US" sz="2800" dirty="0">
                <a:solidFill>
                  <a:schemeClr val="accent1">
                    <a:lumMod val="50000"/>
                  </a:schemeClr>
                </a:solidFill>
                <a:latin typeface="Moderat Medium"/>
              </a:rPr>
              <a:t>Wrap up and next steps</a:t>
            </a: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92A589AB-DB68-4DCC-AEE4-34EA8FCB09B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A63BFB2C-9395-460D-859F-525B5A6731F2}"/>
              </a:ext>
            </a:extLst>
          </p:cNvPr>
          <p:cNvSpPr txBox="1"/>
          <p:nvPr/>
        </p:nvSpPr>
        <p:spPr>
          <a:xfrm>
            <a:off x="275948" y="1137346"/>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8039900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318201" y="1680198"/>
            <a:ext cx="6588365" cy="512448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D2D61"/>
                </a:solidFill>
                <a:effectLst/>
                <a:uLnTx/>
                <a:uFillTx/>
                <a:latin typeface="Moderat Medium" pitchFamily="2" charset="77"/>
                <a:ea typeface="+mn-ea"/>
                <a:cs typeface="+mn-cs"/>
              </a:rPr>
              <a:t>Group 10: Researcher (Q 1&amp;4)</a:t>
            </a:r>
            <a:endParaRPr kumimoji="0" lang="en-US" sz="20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D2D61"/>
                </a:solidFill>
                <a:effectLst/>
                <a:uLnTx/>
                <a:uFillTx/>
                <a:latin typeface="Moderat Medium" pitchFamily="2" charset="77"/>
                <a:ea typeface="+mn-ea"/>
                <a:cs typeface="+mn-cs"/>
              </a:rPr>
              <a:t>Q1: What are the major adaptation research gaps in Africa and what research is needed to respond to the adaptation gap in Africa?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D2D61"/>
                </a:solidFill>
                <a:effectLst/>
                <a:uLnTx/>
                <a:uFillTx/>
                <a:latin typeface="Moderat Medium" pitchFamily="2" charset="77"/>
                <a:ea typeface="+mn-ea"/>
                <a:cs typeface="+mn-cs"/>
              </a:rPr>
              <a:t>Q4: Evidence shows that Africa is registering relatively low presence at the global UNFCCC climate action platforms such as the Global Climate Action Portal (see here: https://climateaction.unfccc.int/). How can we best profile adaptation research and actions taking place in various African countries to the global scale? And what support is required to achieve this?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Moderator: Kim </a:t>
            </a:r>
            <a:r>
              <a:rPr kumimoji="0" lang="en-US" sz="1600" b="1" i="0" u="none" strike="noStrike" kern="1200" cap="none" spc="0" normalizeH="0" baseline="0" noProof="0" dirty="0" err="1">
                <a:ln>
                  <a:noFill/>
                </a:ln>
                <a:solidFill>
                  <a:srgbClr val="2D2D61"/>
                </a:solidFill>
                <a:effectLst/>
                <a:uLnTx/>
                <a:uFillTx/>
                <a:latin typeface="Moderat Medium" pitchFamily="2" charset="77"/>
                <a:ea typeface="+mn-ea"/>
                <a:cs typeface="+mn-cs"/>
              </a:rPr>
              <a:t>Fuggle</a:t>
            </a:r>
            <a:r>
              <a:rPr lang="en-US" sz="1600" b="1" dirty="0">
                <a:solidFill>
                  <a:srgbClr val="2D2D61"/>
                </a:solidFill>
                <a:latin typeface="Moderat Medium" pitchFamily="2" charset="77"/>
              </a:rPr>
              <a:t>,</a:t>
            </a: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 GCRF Challenge Manager, UKRI-ESRC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Rapporteur:  Daisy </a:t>
            </a:r>
            <a:r>
              <a:rPr kumimoji="0" lang="en-US" sz="1600" b="1" i="0" u="none" strike="noStrike" kern="1200" cap="none" spc="0" normalizeH="0" baseline="0" noProof="0" dirty="0" err="1">
                <a:ln>
                  <a:noFill/>
                </a:ln>
                <a:solidFill>
                  <a:srgbClr val="2D2D61"/>
                </a:solidFill>
                <a:effectLst/>
                <a:uLnTx/>
                <a:uFillTx/>
                <a:latin typeface="Moderat Medium" pitchFamily="2" charset="77"/>
                <a:ea typeface="+mn-ea"/>
                <a:cs typeface="+mn-cs"/>
              </a:rPr>
              <a:t>Youlden</a:t>
            </a:r>
            <a:r>
              <a:rPr lang="en-US" sz="1600" b="1" dirty="0">
                <a:solidFill>
                  <a:srgbClr val="2D2D61"/>
                </a:solidFill>
                <a:latin typeface="Moderat Medium" pitchFamily="2" charset="77"/>
              </a:rPr>
              <a:t>, </a:t>
            </a:r>
            <a:r>
              <a:rPr kumimoji="0" lang="en-US" sz="1600" b="1" i="0" u="none" strike="noStrike" kern="1200" cap="none" spc="0" normalizeH="0" baseline="0" noProof="0" dirty="0">
                <a:ln>
                  <a:noFill/>
                </a:ln>
                <a:solidFill>
                  <a:srgbClr val="2D2D61"/>
                </a:solidFill>
                <a:effectLst/>
                <a:uLnTx/>
                <a:uFillTx/>
                <a:latin typeface="Moderat Medium" pitchFamily="2" charset="77"/>
                <a:ea typeface="+mn-ea"/>
                <a:cs typeface="+mn-cs"/>
              </a:rPr>
              <a:t>International Programme Manager, UKRI-NERC</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3C4B5B5F-06E1-430E-94BF-E1078939A41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4FA56D56-66EF-45BA-96E2-85C439EE7DC4}"/>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2821774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2687" y="7136"/>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770939" y="2206399"/>
            <a:ext cx="6588365" cy="31239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4472C4">
                    <a:lumMod val="50000"/>
                  </a:srgbClr>
                </a:solidFill>
                <a:effectLst/>
                <a:uLnTx/>
                <a:uFillTx/>
                <a:latin typeface="Moderat Medium"/>
                <a:ea typeface="+mn-ea"/>
                <a:cs typeface="+mn-cs"/>
              </a:rPr>
              <a:t>Plenary report back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1200" cap="none" spc="0" normalizeH="0" baseline="0" noProof="0" dirty="0">
              <a:ln>
                <a:noFill/>
              </a:ln>
              <a:solidFill>
                <a:srgbClr val="4472C4">
                  <a:lumMod val="50000"/>
                </a:srgbClr>
              </a:solidFill>
              <a:effectLst/>
              <a:uLnTx/>
              <a:uFillTx/>
              <a:latin typeface="Moderat Medium"/>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rgbClr val="4472C4">
                    <a:lumMod val="50000"/>
                  </a:srgbClr>
                </a:solidFill>
                <a:effectLst/>
                <a:uLnTx/>
                <a:uFillTx/>
                <a:latin typeface="Moderat Medium"/>
                <a:ea typeface="Calibri" panose="020F0502020204030204" pitchFamily="34" charset="0"/>
                <a:cs typeface="+mn-cs"/>
              </a:rPr>
              <a:t>Collated summary of issues raised in priority questions</a:t>
            </a:r>
            <a:r>
              <a:rPr kumimoji="0" lang="en-GB" sz="3200" b="1" i="0" u="none" strike="noStrike" kern="1200" cap="none" spc="0" normalizeH="0" baseline="0" noProof="0" dirty="0">
                <a:ln>
                  <a:noFill/>
                </a:ln>
                <a:solidFill>
                  <a:srgbClr val="4472C4">
                    <a:lumMod val="50000"/>
                  </a:srgbClr>
                </a:solidFill>
                <a:effectLst/>
                <a:uLnTx/>
                <a:uFillTx/>
                <a:latin typeface="Moderat Medium"/>
                <a:ea typeface="+mn-ea"/>
                <a:cs typeface="+mn-cs"/>
              </a:rPr>
              <a:t> </a:t>
            </a:r>
            <a:r>
              <a:rPr kumimoji="0" lang="en-GB" sz="3200" b="1" i="0" u="none" strike="noStrike" kern="1200" cap="none" spc="0" normalizeH="0" baseline="0" noProof="0" dirty="0">
                <a:ln>
                  <a:noFill/>
                </a:ln>
                <a:solidFill>
                  <a:srgbClr val="4472C4">
                    <a:lumMod val="50000"/>
                  </a:srgbClr>
                </a:solidFill>
                <a:effectLst/>
                <a:uLnTx/>
                <a:uFillTx/>
                <a:latin typeface="Moderat Medium"/>
                <a:ea typeface="Calibri" panose="020F0502020204030204" pitchFamily="34" charset="0"/>
                <a:cs typeface="+mn-cs"/>
              </a:rPr>
              <a:t>(Group Moderators/Rapporteurs) </a:t>
            </a:r>
            <a:endParaRPr kumimoji="0" lang="en-GB" sz="3200" b="1" i="0" u="none" strike="noStrike" kern="1200" cap="none" spc="0" normalizeH="0" baseline="0" noProof="0" dirty="0">
              <a:ln>
                <a:noFill/>
              </a:ln>
              <a:solidFill>
                <a:srgbClr val="4472C4">
                  <a:lumMod val="50000"/>
                </a:srgbClr>
              </a:solidFill>
              <a:effectLst/>
              <a:uLnTx/>
              <a:uFillTx/>
              <a:latin typeface="Moderat Medium"/>
              <a:ea typeface="+mn-ea"/>
              <a:cs typeface="+mn-cs"/>
            </a:endParaRP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F6953820-9E6A-4DB6-9006-904DF0FC3D5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E3056B91-B86C-494A-ABF5-3B4AA66E3ACF}"/>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3173381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1183170" y="2575672"/>
            <a:ext cx="6588365" cy="263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Wrap up and next steps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Dr Sarah Webb, </a:t>
            </a:r>
            <a:r>
              <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rPr>
              <a:t>Director NERC International </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4"/>
            <a:ext cx="3105858" cy="1066711"/>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D924CF2D-EA49-4658-874B-3899049D163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03E63E9C-FC74-4A43-B5DD-A199EA7E2C8A}"/>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3730227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678927" y="1983083"/>
            <a:ext cx="6588365" cy="1877437"/>
          </a:xfrm>
          <a:prstGeom prst="rect">
            <a:avLst/>
          </a:prstGeom>
          <a:noFill/>
        </p:spPr>
        <p:txBody>
          <a:bodyPr wrap="square" rtlCol="0">
            <a:spAutoFit/>
          </a:bodyPr>
          <a:lstStyle/>
          <a:p>
            <a:pPr lvl="0">
              <a:spcBef>
                <a:spcPts val="600"/>
              </a:spcBef>
              <a:spcAft>
                <a:spcPts val="600"/>
              </a:spcAft>
            </a:pPr>
            <a:r>
              <a:rPr lang="en-US" sz="3200" b="1" dirty="0">
                <a:solidFill>
                  <a:srgbClr val="2D2D61"/>
                </a:solidFill>
                <a:latin typeface="Moderat Medium" pitchFamily="2" charset="77"/>
              </a:rPr>
              <a:t>Welcome and Housekeeping:</a:t>
            </a:r>
          </a:p>
          <a:p>
            <a:pPr lvl="0">
              <a:spcBef>
                <a:spcPts val="600"/>
              </a:spcBef>
              <a:spcAft>
                <a:spcPts val="600"/>
              </a:spcAft>
            </a:pPr>
            <a:endParaRPr lang="en-US" sz="3200" b="1" dirty="0">
              <a:solidFill>
                <a:srgbClr val="2D2D61"/>
              </a:solidFill>
              <a:latin typeface="Moderat Medium" pitchFamily="2" charset="77"/>
            </a:endParaRPr>
          </a:p>
          <a:p>
            <a:pPr lvl="0">
              <a:spcBef>
                <a:spcPts val="600"/>
              </a:spcBef>
              <a:spcAft>
                <a:spcPts val="600"/>
              </a:spcAft>
            </a:pPr>
            <a:r>
              <a:rPr lang="en-US" sz="3200" b="1" dirty="0">
                <a:solidFill>
                  <a:srgbClr val="2D2D61"/>
                </a:solidFill>
                <a:latin typeface="Moderat Medium" pitchFamily="2" charset="77"/>
              </a:rPr>
              <a:t>Dr Joanes Atela, </a:t>
            </a:r>
            <a:r>
              <a:rPr lang="en-US" sz="3200" dirty="0">
                <a:solidFill>
                  <a:srgbClr val="2D2D61"/>
                </a:solidFill>
                <a:latin typeface="Moderat Medium" pitchFamily="2" charset="77"/>
              </a:rPr>
              <a:t>Convener ARIN</a:t>
            </a: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3" name="Picture 12" descr="Logo&#10;&#10;Description automatically generated">
            <a:extLst>
              <a:ext uri="{FF2B5EF4-FFF2-40B4-BE49-F238E27FC236}">
                <a16:creationId xmlns:a16="http://schemas.microsoft.com/office/drawing/2014/main" id="{CE919991-B304-490B-973B-52CF43A1422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4" name="TextBox 13">
            <a:extLst>
              <a:ext uri="{FF2B5EF4-FFF2-40B4-BE49-F238E27FC236}">
                <a16:creationId xmlns:a16="http://schemas.microsoft.com/office/drawing/2014/main" id="{DCF3D42E-0968-499B-9BEB-9BF61E1F60B7}"/>
              </a:ext>
            </a:extLst>
          </p:cNvPr>
          <p:cNvSpPr txBox="1"/>
          <p:nvPr/>
        </p:nvSpPr>
        <p:spPr>
          <a:xfrm>
            <a:off x="180698" y="1167510"/>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2687626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501885" y="1756384"/>
            <a:ext cx="6588365" cy="458587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2D2D61"/>
                </a:solidFill>
                <a:effectLst/>
                <a:uLnTx/>
                <a:uFillTx/>
                <a:latin typeface="Moderat Medium" pitchFamily="2" charset="77"/>
                <a:ea typeface="+mn-ea"/>
                <a:cs typeface="+mn-cs"/>
              </a:rPr>
              <a:t>   Keynote Opening Remarks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514350" marR="0" lvl="0" indent="-514350" algn="l" defTabSz="914400" rtl="0" eaLnBrk="1" fontAlgn="auto" latinLnBrk="0" hangingPunct="1">
              <a:lnSpc>
                <a:spcPct val="100000"/>
              </a:lnSpc>
              <a:spcBef>
                <a:spcPts val="0"/>
              </a:spcBef>
              <a:spcAft>
                <a:spcPts val="0"/>
              </a:spcAft>
              <a:buClrTx/>
              <a:buSzTx/>
              <a:buFont typeface="+mj-lt"/>
              <a:buAutoNum type="arabicPeriod"/>
              <a:tabLst/>
              <a:defRPr/>
            </a:pPr>
            <a:r>
              <a:rPr kumimoji="0" lang="pt-BR" sz="2400" b="1" i="0" u="none" strike="noStrike" kern="1200" cap="none" spc="0" normalizeH="0" baseline="0" noProof="0" dirty="0">
                <a:ln>
                  <a:noFill/>
                </a:ln>
                <a:solidFill>
                  <a:srgbClr val="2D2D61"/>
                </a:solidFill>
                <a:effectLst/>
                <a:uLnTx/>
                <a:uFillTx/>
                <a:latin typeface="Moderat Medium" pitchFamily="2" charset="77"/>
                <a:ea typeface="+mn-ea"/>
                <a:cs typeface="+mn-cs"/>
              </a:rPr>
              <a:t>Dr Sarah Webb, </a:t>
            </a:r>
            <a:r>
              <a:rPr kumimoji="0" lang="pt-BR" sz="2400" b="0" i="0" u="none" strike="noStrike" kern="1200" cap="none" spc="0" normalizeH="0" baseline="0" noProof="0" dirty="0">
                <a:ln>
                  <a:noFill/>
                </a:ln>
                <a:solidFill>
                  <a:srgbClr val="2D2D61"/>
                </a:solidFill>
                <a:effectLst/>
                <a:uLnTx/>
                <a:uFillTx/>
                <a:latin typeface="Moderat Medium" pitchFamily="2" charset="77"/>
                <a:ea typeface="+mn-ea"/>
                <a:cs typeface="+mn-cs"/>
              </a:rPr>
              <a:t>Director Natural Environment Research Council (NERC), UKRI  </a:t>
            </a:r>
          </a:p>
          <a:p>
            <a:pPr marL="514350" marR="0" lvl="0" indent="-51435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400" b="1" i="0" u="none" strike="noStrike" kern="1200" cap="none" spc="0" normalizeH="0" baseline="0" noProof="0" dirty="0">
                <a:ln>
                  <a:noFill/>
                </a:ln>
                <a:solidFill>
                  <a:srgbClr val="2D2D61"/>
                </a:solidFill>
                <a:effectLst/>
                <a:uLnTx/>
                <a:uFillTx/>
                <a:latin typeface="Moderat Medium" pitchFamily="2" charset="77"/>
                <a:ea typeface="+mn-ea"/>
                <a:cs typeface="+mn-cs"/>
              </a:rPr>
              <a:t>Dr Helen Adams,  </a:t>
            </a:r>
            <a:r>
              <a:rPr kumimoji="0" lang="en-US" sz="2400" b="0" i="0" u="none" strike="noStrike" kern="1200" cap="none" spc="0" normalizeH="0" baseline="0" noProof="0" dirty="0">
                <a:ln>
                  <a:noFill/>
                </a:ln>
                <a:solidFill>
                  <a:srgbClr val="2D2D61"/>
                </a:solidFill>
                <a:effectLst/>
                <a:uLnTx/>
                <a:uFillTx/>
                <a:latin typeface="Moderat Medium" pitchFamily="2" charset="77"/>
                <a:ea typeface="+mn-ea"/>
                <a:cs typeface="+mn-cs"/>
              </a:rPr>
              <a:t>Head of Science Engagement, COP 26- UK High Commission to Kenya</a:t>
            </a:r>
          </a:p>
          <a:p>
            <a:pPr marL="457200" indent="-457200">
              <a:buFont typeface="+mj-lt"/>
              <a:buAutoNum type="arabicPeriod"/>
              <a:defRPr/>
            </a:pPr>
            <a:r>
              <a:rPr kumimoji="0" lang="en-US" sz="2400" b="1" i="0" u="none" strike="noStrike" kern="1200" cap="none" spc="0" normalizeH="0" baseline="0" noProof="0" dirty="0" err="1">
                <a:ln>
                  <a:noFill/>
                </a:ln>
                <a:solidFill>
                  <a:srgbClr val="2D2D61"/>
                </a:solidFill>
                <a:effectLst/>
                <a:uLnTx/>
                <a:uFillTx/>
                <a:latin typeface="Moderat Medium" pitchFamily="2" charset="77"/>
                <a:ea typeface="+mn-ea"/>
                <a:cs typeface="+mn-cs"/>
              </a:rPr>
              <a:t>Amb</a:t>
            </a:r>
            <a:r>
              <a:rPr kumimoji="0" lang="en-US" sz="2400" b="1" i="0" u="none" strike="noStrike" kern="1200" cap="none" spc="0" normalizeH="0" baseline="0" noProof="0" dirty="0">
                <a:ln>
                  <a:noFill/>
                </a:ln>
                <a:solidFill>
                  <a:srgbClr val="2D2D61"/>
                </a:solidFill>
                <a:effectLst/>
                <a:uLnTx/>
                <a:uFillTx/>
                <a:latin typeface="Moderat Medium" pitchFamily="2" charset="77"/>
                <a:ea typeface="+mn-ea"/>
                <a:cs typeface="+mn-cs"/>
              </a:rPr>
              <a:t> Ruth </a:t>
            </a:r>
            <a:r>
              <a:rPr kumimoji="0" lang="en-US" sz="2400" b="1" i="0" u="none" strike="noStrike" kern="1200" cap="none" spc="0" normalizeH="0" baseline="0" noProof="0" dirty="0" err="1">
                <a:ln>
                  <a:noFill/>
                </a:ln>
                <a:solidFill>
                  <a:srgbClr val="2D2D61"/>
                </a:solidFill>
                <a:effectLst/>
                <a:uLnTx/>
                <a:uFillTx/>
                <a:latin typeface="Moderat Medium" pitchFamily="2" charset="77"/>
                <a:ea typeface="+mn-ea"/>
                <a:cs typeface="+mn-cs"/>
              </a:rPr>
              <a:t>Sireti</a:t>
            </a:r>
            <a:r>
              <a:rPr lang="en-US" sz="2400" b="1" dirty="0">
                <a:solidFill>
                  <a:srgbClr val="2D2D61"/>
                </a:solidFill>
                <a:latin typeface="Moderat Medium" pitchFamily="2" charset="77"/>
              </a:rPr>
              <a:t>, </a:t>
            </a:r>
            <a:r>
              <a:rPr kumimoji="0" lang="en-US" sz="2400" b="0" i="0" u="none" strike="noStrike" kern="1200" cap="none" spc="0" normalizeH="0" baseline="0" noProof="0" dirty="0">
                <a:ln>
                  <a:noFill/>
                </a:ln>
                <a:solidFill>
                  <a:srgbClr val="2D2D61"/>
                </a:solidFill>
                <a:effectLst/>
                <a:uLnTx/>
                <a:uFillTx/>
                <a:latin typeface="Moderat Medium" pitchFamily="2" charset="77"/>
                <a:ea typeface="+mn-ea"/>
                <a:cs typeface="+mn-cs"/>
              </a:rPr>
              <a:t>Director- Cabinet Secretary Office, Ministry of Environment, Kenya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24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2D2D61"/>
              </a:solidFill>
              <a:effectLst/>
              <a:uLnTx/>
              <a:uFillTx/>
              <a:latin typeface="Moderat Medium" pitchFamily="2" charset="77"/>
              <a:ea typeface="+mn-ea"/>
              <a:cs typeface="+mn-cs"/>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8" name="Picture 7" descr="Logo&#10;&#10;Description automatically generated">
            <a:extLst>
              <a:ext uri="{FF2B5EF4-FFF2-40B4-BE49-F238E27FC236}">
                <a16:creationId xmlns:a16="http://schemas.microsoft.com/office/drawing/2014/main" id="{35CE9835-A949-4BA0-B926-E990F14F57F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1" name="TextBox 10">
            <a:extLst>
              <a:ext uri="{FF2B5EF4-FFF2-40B4-BE49-F238E27FC236}">
                <a16:creationId xmlns:a16="http://schemas.microsoft.com/office/drawing/2014/main" id="{604542E7-FB59-49A8-9195-05E8ECA6575A}"/>
              </a:ext>
            </a:extLst>
          </p:cNvPr>
          <p:cNvSpPr txBox="1"/>
          <p:nvPr/>
        </p:nvSpPr>
        <p:spPr>
          <a:xfrm>
            <a:off x="187816" y="1165735"/>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1898353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632525" y="2145315"/>
            <a:ext cx="6588365" cy="206210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Panel Discussion: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2D2D61"/>
                </a:solidFill>
                <a:effectLst/>
                <a:uLnTx/>
                <a:uFillTx/>
                <a:latin typeface="Moderat Medium" pitchFamily="2" charset="77"/>
                <a:ea typeface="+mn-ea"/>
                <a:cs typeface="+mn-cs"/>
              </a:rPr>
              <a:t>Panel Moderator: Professor Shuaib </a:t>
            </a:r>
            <a:r>
              <a:rPr kumimoji="0" lang="en-GB" sz="3200" b="1" i="0" u="none" strike="noStrike" kern="1200" cap="none" spc="0" normalizeH="0" baseline="0" noProof="0" dirty="0" err="1">
                <a:ln>
                  <a:noFill/>
                </a:ln>
                <a:solidFill>
                  <a:srgbClr val="2D2D61"/>
                </a:solidFill>
                <a:effectLst/>
                <a:uLnTx/>
                <a:uFillTx/>
                <a:latin typeface="Moderat Medium" pitchFamily="2" charset="77"/>
                <a:ea typeface="+mn-ea"/>
                <a:cs typeface="+mn-cs"/>
              </a:rPr>
              <a:t>Lwasa</a:t>
            </a:r>
            <a:r>
              <a:rPr kumimoji="0" lang="en-GB" sz="3200" b="1" i="0" u="none" strike="noStrike" kern="1200" cap="none" spc="0" normalizeH="0" baseline="0" noProof="0" dirty="0">
                <a:ln>
                  <a:noFill/>
                </a:ln>
                <a:solidFill>
                  <a:srgbClr val="2D2D61"/>
                </a:solidFill>
                <a:effectLst/>
                <a:uLnTx/>
                <a:uFillTx/>
                <a:latin typeface="Moderat Medium" pitchFamily="2" charset="77"/>
                <a:ea typeface="+mn-ea"/>
                <a:cs typeface="+mn-cs"/>
              </a:rPr>
              <a:t>,</a:t>
            </a:r>
            <a:r>
              <a:rPr lang="en-GB" sz="3200" b="1" dirty="0">
                <a:solidFill>
                  <a:srgbClr val="2D2D61"/>
                </a:solidFill>
                <a:latin typeface="Moderat Medium" pitchFamily="2" charset="77"/>
              </a:rPr>
              <a:t> </a:t>
            </a:r>
            <a:r>
              <a:rPr kumimoji="0" lang="en-GB" sz="2800" b="0" i="0" u="none" strike="noStrike" kern="1200" cap="none" spc="0" normalizeH="0" baseline="0" noProof="0" dirty="0">
                <a:ln>
                  <a:noFill/>
                </a:ln>
                <a:solidFill>
                  <a:srgbClr val="2D2D61"/>
                </a:solidFill>
                <a:effectLst/>
                <a:uLnTx/>
                <a:uFillTx/>
                <a:latin typeface="Moderat Medium" pitchFamily="2" charset="77"/>
                <a:ea typeface="+mn-ea"/>
                <a:cs typeface="+mn-cs"/>
              </a:rPr>
              <a:t>Global Centre on Adaptation </a:t>
            </a: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EF19BF82-7738-401F-B6D3-83EFACAE5E6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25AE5834-BC26-4225-864F-7656ABC5F403}"/>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3927812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2687"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442026" y="1949224"/>
            <a:ext cx="6588365" cy="31239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Panel Discussion :</a:t>
            </a:r>
            <a:r>
              <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rPr>
              <a:t>(Q 4 and Q2)</a:t>
            </a:r>
            <a:endPar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2D2D61"/>
                </a:solidFill>
                <a:effectLst/>
                <a:uLnTx/>
                <a:uFillTx/>
                <a:latin typeface="Moderat Medium" pitchFamily="2" charset="77"/>
                <a:ea typeface="+mn-ea"/>
                <a:cs typeface="+mn-cs"/>
              </a:rPr>
              <a:t>Mrs</a:t>
            </a: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 Mariam Allam, </a:t>
            </a:r>
            <a:endPar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rPr>
              <a:t>Lead Negotiator on Adaptation, Africa Group of Negotiators</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D4D7720A-6983-4A8E-80B2-8F093F9A752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06B731AC-6EA8-406D-88E3-078B02166662}"/>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1420933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2687"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432501" y="1949224"/>
            <a:ext cx="6588365" cy="26314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Panel Discussion :</a:t>
            </a:r>
            <a:r>
              <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rPr>
              <a:t>(Q 3 and Q4)</a:t>
            </a:r>
            <a:endPar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Prof. Anand Patwardhan, </a:t>
            </a:r>
            <a:r>
              <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rPr>
              <a:t>Adaptation Research Alliance (ARA) Co-Chair </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B698B180-3858-4580-8CE1-E8D7D5154E9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6D9DDEB8-487C-4C71-86B1-D5E088437018}"/>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2590974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480126" y="2044474"/>
            <a:ext cx="6588365" cy="31239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Panel Discussion :</a:t>
            </a:r>
            <a:r>
              <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rPr>
              <a:t>(Q 4 and Q1)</a:t>
            </a:r>
            <a:endPar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Dr Emily </a:t>
            </a:r>
            <a:r>
              <a:rPr kumimoji="0" lang="en-US" sz="3200" b="1" i="0" u="none" strike="noStrike" kern="1200" cap="none" spc="0" normalizeH="0" baseline="0" noProof="0" dirty="0" err="1">
                <a:ln>
                  <a:noFill/>
                </a:ln>
                <a:solidFill>
                  <a:srgbClr val="2D2D61"/>
                </a:solidFill>
                <a:effectLst/>
                <a:uLnTx/>
                <a:uFillTx/>
                <a:latin typeface="Moderat Medium" pitchFamily="2" charset="77"/>
                <a:ea typeface="+mn-ea"/>
                <a:cs typeface="+mn-cs"/>
              </a:rPr>
              <a:t>Masawa</a:t>
            </a:r>
            <a:r>
              <a:rPr lang="en-US" sz="3200" b="1" dirty="0">
                <a:solidFill>
                  <a:srgbClr val="2D2D61"/>
                </a:solidFill>
                <a:latin typeface="Moderat Medium" pitchFamily="2" charset="77"/>
              </a:rPr>
              <a:t>,</a:t>
            </a: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 </a:t>
            </a:r>
            <a:r>
              <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rPr>
              <a:t>Climate Change Technical Advisor and Negotiator, Kenya </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8C8BCA09-48B4-4895-BA52-8085D326A9D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33DBDFC2-C28F-4B1F-A45B-CE656727F55E}"/>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4024291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1DE136D-57EC-7148-920D-014B7555A0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9" name="Picture 8">
            <a:extLst>
              <a:ext uri="{FF2B5EF4-FFF2-40B4-BE49-F238E27FC236}">
                <a16:creationId xmlns:a16="http://schemas.microsoft.com/office/drawing/2014/main" id="{B58D1E17-C349-A945-9562-0DED6F9483F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7136"/>
            <a:ext cx="12179313" cy="6850864"/>
          </a:xfrm>
          <a:prstGeom prst="rect">
            <a:avLst/>
          </a:prstGeom>
        </p:spPr>
      </p:pic>
      <p:sp>
        <p:nvSpPr>
          <p:cNvPr id="12" name="TextBox 11">
            <a:extLst>
              <a:ext uri="{FF2B5EF4-FFF2-40B4-BE49-F238E27FC236}">
                <a16:creationId xmlns:a16="http://schemas.microsoft.com/office/drawing/2014/main" id="{D2522192-7C39-F94C-B741-16487DDBA4CB}"/>
              </a:ext>
            </a:extLst>
          </p:cNvPr>
          <p:cNvSpPr txBox="1"/>
          <p:nvPr/>
        </p:nvSpPr>
        <p:spPr>
          <a:xfrm>
            <a:off x="422976" y="1977799"/>
            <a:ext cx="6588365" cy="36163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Panel Discussion :</a:t>
            </a:r>
            <a:r>
              <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rPr>
              <a:t>(Q 3 and Q2)</a:t>
            </a:r>
            <a:endPar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Dr </a:t>
            </a:r>
            <a:r>
              <a:rPr kumimoji="0" lang="en-US" sz="3200" b="1" i="0" u="none" strike="noStrike" kern="1200" cap="none" spc="0" normalizeH="0" baseline="0" noProof="0" dirty="0" err="1">
                <a:ln>
                  <a:noFill/>
                </a:ln>
                <a:solidFill>
                  <a:srgbClr val="2D2D61"/>
                </a:solidFill>
                <a:effectLst/>
                <a:uLnTx/>
                <a:uFillTx/>
                <a:latin typeface="Moderat Medium" pitchFamily="2" charset="77"/>
                <a:ea typeface="+mn-ea"/>
                <a:cs typeface="+mn-cs"/>
              </a:rPr>
              <a:t>Funso</a:t>
            </a: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 </a:t>
            </a:r>
            <a:r>
              <a:rPr kumimoji="0" lang="en-US" sz="3200" b="1" i="0" u="none" strike="noStrike" kern="1200" cap="none" spc="0" normalizeH="0" baseline="0" noProof="0" dirty="0" err="1">
                <a:ln>
                  <a:noFill/>
                </a:ln>
                <a:solidFill>
                  <a:srgbClr val="2D2D61"/>
                </a:solidFill>
                <a:effectLst/>
                <a:uLnTx/>
                <a:uFillTx/>
                <a:latin typeface="Moderat Medium" pitchFamily="2" charset="77"/>
                <a:ea typeface="+mn-ea"/>
                <a:cs typeface="+mn-cs"/>
              </a:rPr>
              <a:t>Samorin</a:t>
            </a:r>
            <a:r>
              <a:rPr lang="en-US" sz="3200" b="1" dirty="0">
                <a:solidFill>
                  <a:srgbClr val="2D2D61"/>
                </a:solidFill>
                <a:latin typeface="Moderat Medium" pitchFamily="2" charset="77"/>
              </a:rPr>
              <a:t>,</a:t>
            </a:r>
            <a:r>
              <a:rPr kumimoji="0" lang="en-US" sz="3200" b="1" i="0" u="none" strike="noStrike" kern="1200" cap="none" spc="0" normalizeH="0" baseline="0" noProof="0" dirty="0">
                <a:ln>
                  <a:noFill/>
                </a:ln>
                <a:solidFill>
                  <a:srgbClr val="2D2D61"/>
                </a:solidFill>
                <a:effectLst/>
                <a:uLnTx/>
                <a:uFillTx/>
                <a:latin typeface="Moderat Medium" pitchFamily="2" charset="77"/>
                <a:ea typeface="+mn-ea"/>
                <a:cs typeface="+mn-cs"/>
              </a:rPr>
              <a:t> </a:t>
            </a:r>
            <a:r>
              <a:rPr kumimoji="0" lang="en-US" sz="3200" b="0" i="0" u="none" strike="noStrike" kern="1200" cap="none" spc="0" normalizeH="0" baseline="0" noProof="0" dirty="0">
                <a:ln>
                  <a:noFill/>
                </a:ln>
                <a:solidFill>
                  <a:srgbClr val="2D2D61"/>
                </a:solidFill>
                <a:effectLst/>
                <a:uLnTx/>
                <a:uFillTx/>
                <a:latin typeface="Moderat Medium" pitchFamily="2" charset="77"/>
                <a:ea typeface="+mn-ea"/>
                <a:cs typeface="+mn-cs"/>
              </a:rPr>
              <a:t>Regional Principal Officer, Climate Change and Green Growth Program African Development Bank </a:t>
            </a:r>
          </a:p>
          <a:p>
            <a:pPr marL="457200" lvl="0" indent="-457200">
              <a:spcBef>
                <a:spcPts val="600"/>
              </a:spcBef>
              <a:spcAft>
                <a:spcPts val="600"/>
              </a:spcAft>
              <a:buFontTx/>
              <a:buChar char="-"/>
            </a:pPr>
            <a:endParaRPr lang="en-US" sz="3200" dirty="0">
              <a:solidFill>
                <a:schemeClr val="accent1">
                  <a:lumMod val="50000"/>
                </a:schemeClr>
              </a:solidFill>
              <a:latin typeface="Moderat Medium"/>
            </a:endParaRPr>
          </a:p>
        </p:txBody>
      </p:sp>
      <p:pic>
        <p:nvPicPr>
          <p:cNvPr id="10" name="Picture 9">
            <a:extLst>
              <a:ext uri="{FF2B5EF4-FFF2-40B4-BE49-F238E27FC236}">
                <a16:creationId xmlns:a16="http://schemas.microsoft.com/office/drawing/2014/main" id="{620C2184-E34E-FC41-9086-431FEFB68C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12193" y="376195"/>
            <a:ext cx="3105858" cy="926200"/>
          </a:xfrm>
          <a:prstGeom prst="rect">
            <a:avLst/>
          </a:prstGeom>
        </p:spPr>
      </p:pic>
      <p:pic>
        <p:nvPicPr>
          <p:cNvPr id="6" name="Picture 5">
            <a:extLst>
              <a:ext uri="{FF2B5EF4-FFF2-40B4-BE49-F238E27FC236}">
                <a16:creationId xmlns:a16="http://schemas.microsoft.com/office/drawing/2014/main" id="{99E1010F-6C43-4C4D-A255-19386D1EE6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98443" y="273038"/>
            <a:ext cx="4622800" cy="914400"/>
          </a:xfrm>
          <a:prstGeom prst="rect">
            <a:avLst/>
          </a:prstGeom>
        </p:spPr>
      </p:pic>
      <p:pic>
        <p:nvPicPr>
          <p:cNvPr id="11" name="Picture 10" descr="Logo&#10;&#10;Description automatically generated">
            <a:extLst>
              <a:ext uri="{FF2B5EF4-FFF2-40B4-BE49-F238E27FC236}">
                <a16:creationId xmlns:a16="http://schemas.microsoft.com/office/drawing/2014/main" id="{4F93B66B-54A7-4BB9-BB09-2F33F298802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0698" y="328315"/>
            <a:ext cx="2004945" cy="919460"/>
          </a:xfrm>
          <a:prstGeom prst="rect">
            <a:avLst/>
          </a:prstGeom>
        </p:spPr>
      </p:pic>
      <p:sp>
        <p:nvSpPr>
          <p:cNvPr id="13" name="TextBox 12">
            <a:extLst>
              <a:ext uri="{FF2B5EF4-FFF2-40B4-BE49-F238E27FC236}">
                <a16:creationId xmlns:a16="http://schemas.microsoft.com/office/drawing/2014/main" id="{C0790DBD-E3A9-436F-80A2-F0F6B6FC54D3}"/>
              </a:ext>
            </a:extLst>
          </p:cNvPr>
          <p:cNvSpPr txBox="1"/>
          <p:nvPr/>
        </p:nvSpPr>
        <p:spPr>
          <a:xfrm>
            <a:off x="247373" y="1148971"/>
            <a:ext cx="2324377" cy="369332"/>
          </a:xfrm>
          <a:prstGeom prst="rect">
            <a:avLst/>
          </a:prstGeom>
          <a:noFill/>
        </p:spPr>
        <p:txBody>
          <a:bodyPr wrap="square">
            <a:spAutoFit/>
          </a:bodyPr>
          <a:lstStyle/>
          <a:p>
            <a:r>
              <a:rPr lang="en-GB" dirty="0"/>
              <a:t>www.arin-africa.org</a:t>
            </a:r>
            <a:endParaRPr lang="en-KE" dirty="0"/>
          </a:p>
        </p:txBody>
      </p:sp>
    </p:spTree>
    <p:extLst>
      <p:ext uri="{BB962C8B-B14F-4D97-AF65-F5344CB8AC3E}">
        <p14:creationId xmlns:p14="http://schemas.microsoft.com/office/powerpoint/2010/main" val="110554238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TotalTime>
  <Words>1576</Words>
  <Application>Microsoft Office PowerPoint</Application>
  <PresentationFormat>Widescreen</PresentationFormat>
  <Paragraphs>134</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Courier New</vt:lpstr>
      <vt:lpstr>Moderat Medium</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Blackburn - UKRI NERC</dc:creator>
  <cp:lastModifiedBy>Victoria Chengo</cp:lastModifiedBy>
  <cp:revision>21</cp:revision>
  <dcterms:created xsi:type="dcterms:W3CDTF">2021-05-26T09:35:40Z</dcterms:created>
  <dcterms:modified xsi:type="dcterms:W3CDTF">2021-07-29T10:14:07Z</dcterms:modified>
</cp:coreProperties>
</file>